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81" r:id="rId2"/>
    <p:sldId id="282" r:id="rId3"/>
    <p:sldId id="284" r:id="rId4"/>
    <p:sldId id="287" r:id="rId5"/>
    <p:sldId id="288" r:id="rId6"/>
    <p:sldId id="289" r:id="rId7"/>
    <p:sldId id="290" r:id="rId8"/>
    <p:sldId id="291" r:id="rId9"/>
    <p:sldId id="285" r:id="rId10"/>
    <p:sldId id="286" r:id="rId11"/>
    <p:sldId id="257" r:id="rId12"/>
    <p:sldId id="262" r:id="rId13"/>
    <p:sldId id="261" r:id="rId14"/>
    <p:sldId id="267" r:id="rId15"/>
    <p:sldId id="268" r:id="rId16"/>
    <p:sldId id="269" r:id="rId17"/>
    <p:sldId id="271" r:id="rId18"/>
    <p:sldId id="278" r:id="rId19"/>
    <p:sldId id="280" r:id="rId20"/>
    <p:sldId id="29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920AE2-448B-4872-AADB-2847622C204E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3224A5-295E-4F56-95B4-4982C80530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444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224A5-295E-4F56-95B4-4982C805305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057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084BA-E3EA-47EA-A515-0017EC3DC036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253F-810B-40CA-B97A-8D1214A3E9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084BA-E3EA-47EA-A515-0017EC3DC036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253F-810B-40CA-B97A-8D1214A3E9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084BA-E3EA-47EA-A515-0017EC3DC036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253F-810B-40CA-B97A-8D1214A3E9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084BA-E3EA-47EA-A515-0017EC3DC036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253F-810B-40CA-B97A-8D1214A3E9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084BA-E3EA-47EA-A515-0017EC3DC036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253F-810B-40CA-B97A-8D1214A3E9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084BA-E3EA-47EA-A515-0017EC3DC036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253F-810B-40CA-B97A-8D1214A3E9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084BA-E3EA-47EA-A515-0017EC3DC036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253F-810B-40CA-B97A-8D1214A3E9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084BA-E3EA-47EA-A515-0017EC3DC036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253F-810B-40CA-B97A-8D1214A3E9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084BA-E3EA-47EA-A515-0017EC3DC036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253F-810B-40CA-B97A-8D1214A3E9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084BA-E3EA-47EA-A515-0017EC3DC036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253F-810B-40CA-B97A-8D1214A3E9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084BA-E3EA-47EA-A515-0017EC3DC036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253F-810B-40CA-B97A-8D1214A3E9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E084BA-E3EA-47EA-A515-0017EC3DC036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0253F-810B-40CA-B97A-8D1214A3E90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EAC92F4-7B0F-CF47-A51E-B92BBE623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2D931B-6970-0EB6-7EE9-21214548B3EB}"/>
              </a:ext>
            </a:extLst>
          </p:cNvPr>
          <p:cNvSpPr txBox="1"/>
          <p:nvPr/>
        </p:nvSpPr>
        <p:spPr>
          <a:xfrm>
            <a:off x="2195736" y="1628800"/>
            <a:ext cx="66967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«Парикмахер»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94304E-D24F-3F94-FC9D-16BC23496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6818" y="2572438"/>
            <a:ext cx="3245422" cy="2440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397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542850C-9838-4EE2-CE1B-370B771B7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C4CB75F-60A7-0E43-9ED7-921BCF1F68C7}"/>
              </a:ext>
            </a:extLst>
          </p:cNvPr>
          <p:cNvSpPr/>
          <p:nvPr/>
        </p:nvSpPr>
        <p:spPr>
          <a:xfrm>
            <a:off x="2987824" y="116632"/>
            <a:ext cx="50913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Парикмахерское дело в СССР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4EA70C2-786D-DE24-89DA-50FB5E30A00F}"/>
              </a:ext>
            </a:extLst>
          </p:cNvPr>
          <p:cNvSpPr/>
          <p:nvPr/>
        </p:nvSpPr>
        <p:spPr>
          <a:xfrm>
            <a:off x="4788024" y="756484"/>
            <a:ext cx="413995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 1914 г. — появляется «Русская стрижка» — первая короткая женская стрижка, внесшая такое нежное очарование в облик россиянок. Короткие волосы дали новый импульс для парикмахеров. Их стали укладывать при помощи холодной укладки или горячими щипцами.</a:t>
            </a:r>
          </a:p>
          <a:p>
            <a:pPr indent="4572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Это был хоть какой-то «прогресс». Только к концу 30-х годов в России появляется довольно широкая сеть парикмахерских, оказывающая населению большой набор услуг.</a:t>
            </a:r>
          </a:p>
        </p:txBody>
      </p:sp>
      <p:pic>
        <p:nvPicPr>
          <p:cNvPr id="6" name="Picture 2" descr="1449473854_18.jpg">
            <a:extLst>
              <a:ext uri="{FF2B5EF4-FFF2-40B4-BE49-F238E27FC236}">
                <a16:creationId xmlns:a16="http://schemas.microsoft.com/office/drawing/2014/main" id="{C4F813F7-20CB-1CBB-F0D8-5955A6E371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1045" t="722" r="1509" b="9252"/>
          <a:stretch/>
        </p:blipFill>
        <p:spPr bwMode="auto">
          <a:xfrm>
            <a:off x="107504" y="1412776"/>
            <a:ext cx="4139953" cy="2672516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69279A-80DB-41AB-7E31-F583BED06E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838" t="16408" r="17467" b="20857"/>
          <a:stretch/>
        </p:blipFill>
        <p:spPr>
          <a:xfrm>
            <a:off x="3419872" y="4566435"/>
            <a:ext cx="2952328" cy="2030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665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gor\Desktop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833" y="0"/>
            <a:ext cx="9143999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339752" y="285728"/>
            <a:ext cx="691276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СФЕРА ПРОФЕССИОНАЛЬНОЙ ДЕЯТЕЛЬНОСТИ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Сфера обслуживания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C:\Users\igor\Desktop\п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712" y="2457729"/>
            <a:ext cx="7072362" cy="4143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gor\Desktop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786050" y="500042"/>
            <a:ext cx="578647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КЛАССИФИКАЦИЯ ПРОФЕССИИ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Может быть отнесена к типам профессии: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«Человек — Художественный образ»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(связана с созданием, моделированием художественных образов (прически человека).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«Человек — Человек»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(связана с общением и взаимодействием с людьми).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F61B0C9-330C-DD06-D407-5DD8CE944B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7316" y="4011120"/>
            <a:ext cx="5563946" cy="275212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gor\Desktop\шаблон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95C348-ED13-7693-809B-0D8C7E09E482}"/>
              </a:ext>
            </a:extLst>
          </p:cNvPr>
          <p:cNvSpPr txBox="1"/>
          <p:nvPr/>
        </p:nvSpPr>
        <p:spPr>
          <a:xfrm>
            <a:off x="2123728" y="116632"/>
            <a:ext cx="6912768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Парикмахер оказывает услуги:</a:t>
            </a:r>
            <a:endParaRPr lang="ru-RU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- </a:t>
            </a:r>
            <a:r>
              <a: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подбор прически с учетом особенностей внешнего облика клиента;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мытье, расчесывание, стрижка и укладка волос; 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окрашивание волос в различные цвета и оттенки, их обесцвечивание; 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химическая завивка волос; 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завивка волос электрическим способом (щипцами) и на бигуди; 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косметический уход за волосами (лечебно- оздоровительные процедуры: маски, массаж и т.д.); 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создание причесок на заказ для торжественных случаев;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бритье лица с учетом свойств и типов кожи; 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работа с париками, шиньонами и накладками;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дезинфицирование, чистка и проверка инструментов;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разработка моделей причесок с учетом направления моды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269A271-A9FE-BF86-A1D8-950BE4B171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880" y="4456282"/>
            <a:ext cx="2736304" cy="228508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gor\Desktop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85984" y="214290"/>
            <a:ext cx="664373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ТРЕБОВАНИЯ К ИНДИВИДУАЛЬНЫМ ОСОБЕННОСТЯМ СПЕЦИАЛИСТА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Данная профессия подходит творческим и усидчивым людям. Для успешной деятельности в качестве парикмахера необходимо наличие следующих профессионально-важных личностных качеств: высокая физическая выносливость, терпеливость; хорошая подвижность и гибкость пальцев рук; хороший глазомер; эстетический вкус, чувство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стиля,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коммуникабельность, доброжелательность, деликатность;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стрессоустойчивость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аккуратность; высокая чувствительность рук; способность длительное время сосредотачиваться на одном объекте; способность постоянно работать в помещении с высоким уровнем шума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CF1C21B-0CE7-E8B4-5C53-95DEAE9BE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784" y="4293096"/>
            <a:ext cx="5832648" cy="235061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gor\Desktop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30" y="0"/>
            <a:ext cx="9143999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987824" y="34762"/>
            <a:ext cx="55721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ТРЕБОВАНИЯ К ПРОФЕССИОНАЛЬНОЙ ПОДГОТОВКЕ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Парикмахер должен знать: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сновы создания современных причесок; Строение и свойства кожи головы и волос; Способы и приемы выполнения стрижки, завивки и укладки волос;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Рецептуру красящих смесей и составов для завивки волос, правила их нанесения на волосы и кожу головы;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Направления моды в области причесок;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Т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ипы внешности;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сновы этики и психологии;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ринципы бесконфликтного общения;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равила санитарии и гигиены при выполнении Парикмахерских работ.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982BD94-2699-D012-8AB8-159C71D860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4801" b="5201"/>
          <a:stretch/>
        </p:blipFill>
        <p:spPr>
          <a:xfrm>
            <a:off x="3635896" y="4725144"/>
            <a:ext cx="3995936" cy="1800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gor\Desktop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63888" y="0"/>
            <a:ext cx="5365830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Парикмахер должен уметь: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пользоваться оборудованием, инструментами, приборами и аппаратурой;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создавать различные стрижки, завивать,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окрашивать и укладывать волосы;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 нужной пропорции смешивать химические вещества, предназначенные для окраски, завивки и осветления волос;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грамотно консультировать по вопросам подбора прически, краски и средств по уходу за волосами;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применять на практике техники эффективного урегулирования конфликтов в различных ситуациях;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производить подсчет стоимости оказанных услуг.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8F866B9-AB94-E3D8-4B5C-F926A97DEB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25" y="3445030"/>
            <a:ext cx="3356992" cy="335699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gor\Desktop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44155" y="260648"/>
            <a:ext cx="650084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ОБЛАСТЬ ПРИМЕНЕНИЯ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Парикмахеры работают в парикмахерских, салонах, модельных агентствах. Многие крупные универмаги, гостиницы, административные учреждения имеют свои парикмахерские.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0" name="Picture 2" descr="C:\Users\igor\Desktop\дщом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3500438"/>
            <a:ext cx="6643734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 descr="C:\Users\igor\Desktop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0"/>
            <a:ext cx="21672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71736" y="285728"/>
            <a:ext cx="6286544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ТРЕБУЕМОЕ ПРОФЕССИОНАЛЬНОЕ ОБРАЗОВАНИЯ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Для того чтобы работать по профессии парикмахер достаточно иметь диплом о среднем профессиональном образовании, полученный в колледже или техникуме или окончить специальные курсы парикмахеров.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770" name="Picture 2" descr="C:\Users\igor\Desktop\дво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08579" y="3429000"/>
            <a:ext cx="2428892" cy="3143272"/>
          </a:xfrm>
          <a:prstGeom prst="rect">
            <a:avLst/>
          </a:prstGeom>
          <a:noFill/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0432C76-3DF0-C459-BE01-7194DBF8B6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24" y="3495333"/>
            <a:ext cx="4139952" cy="301087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 descr="C:\Users\igor\Desktop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428860" y="285728"/>
            <a:ext cx="6500858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КАРЬЕРНЫЙ РОСТ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Карьерный рост специалиста зависит от его мастерства и профессионализма. Наиболее опытные могут преподавать парикмахерское искусство в школах стилистов или получить патент и открыть собственную студию красоты.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76FFC9-F3DA-5FCD-A340-BCBE7EAF32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856" t="11600" r="8962" b="6800"/>
          <a:stretch/>
        </p:blipFill>
        <p:spPr>
          <a:xfrm>
            <a:off x="3419872" y="2684251"/>
            <a:ext cx="4032448" cy="39604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ED4D310-471C-037F-5B31-CE8A008C0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14AC51-7B8A-7401-7B35-0149B304641A}"/>
              </a:ext>
            </a:extLst>
          </p:cNvPr>
          <p:cNvSpPr txBox="1"/>
          <p:nvPr/>
        </p:nvSpPr>
        <p:spPr>
          <a:xfrm>
            <a:off x="2267744" y="1556792"/>
            <a:ext cx="64935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Парикмахер</a:t>
            </a:r>
            <a:r>
              <a:rPr lang="ru-RU" sz="2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 специалист в области создания стиля человека с помощью причёски и парика.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AF42885-DBEA-CF48-604E-E6E9FEA454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586" y="3573016"/>
            <a:ext cx="8644877" cy="285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9676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0542CAB-A0A6-B307-4116-DCE771E9C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97"/>
            <a:ext cx="914400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AF224A8-0B5A-F022-B5B2-E6E04CC9B067}"/>
              </a:ext>
            </a:extLst>
          </p:cNvPr>
          <p:cNvSpPr txBox="1"/>
          <p:nvPr/>
        </p:nvSpPr>
        <p:spPr>
          <a:xfrm>
            <a:off x="2123728" y="332656"/>
            <a:ext cx="68739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>
                <a:solidFill>
                  <a:srgbClr val="FF0000"/>
                </a:solidFill>
                <a:latin typeface="Mistral" panose="03090702030407020403" pitchFamily="66" charset="0"/>
              </a:rPr>
              <a:t>Спасибо за внимание!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8BAA636-E781-68A9-A926-D17A4183DD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928" y="1732919"/>
            <a:ext cx="2731245" cy="478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251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0CF4832-9DD6-E921-F349-FB9C90B9F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1D3D7D2-7F43-15C6-3E9F-44FD3467E471}"/>
              </a:ext>
            </a:extLst>
          </p:cNvPr>
          <p:cNvSpPr txBox="1"/>
          <p:nvPr/>
        </p:nvSpPr>
        <p:spPr>
          <a:xfrm>
            <a:off x="2771800" y="39021"/>
            <a:ext cx="6102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Зарождение парикмахерского искусства</a:t>
            </a:r>
          </a:p>
          <a:p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894F0A4-1FD4-6C02-DD49-4B92B4022FBD}"/>
              </a:ext>
            </a:extLst>
          </p:cNvPr>
          <p:cNvSpPr/>
          <p:nvPr/>
        </p:nvSpPr>
        <p:spPr>
          <a:xfrm>
            <a:off x="5580112" y="980728"/>
            <a:ext cx="33843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Парикмахерское искусство зародилось еще в Древнем Египте, примерно во 2 тысячелетии до нашей эры. Так, в так называемой Нижней Гробнице найдена первая в мире из сохранившихся статуэток парикмахеров. Имя первого парикмахера высечено на статуэтке: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Мерим-маат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Возраст статуэтки: более 3300 лет</a:t>
            </a:r>
            <a:r>
              <a:rPr lang="ru-RU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457200" algn="just"/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7E7C7F5-1B04-879F-3D4F-D0ECBE86CF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190" y="332656"/>
            <a:ext cx="6236749" cy="5200339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6F0CA24-6639-B00E-3560-F2CE1D454317}"/>
              </a:ext>
            </a:extLst>
          </p:cNvPr>
          <p:cNvSpPr/>
          <p:nvPr/>
        </p:nvSpPr>
        <p:spPr>
          <a:xfrm>
            <a:off x="1763688" y="5013176"/>
            <a:ext cx="7200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/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 ни странно, прическа появилась в первобытном обществе намного раньше, чем одежда.</a:t>
            </a:r>
          </a:p>
          <a:p>
            <a:pPr indent="4572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Уже в V тысячелетии до нашей эры люди уделяли немалое внимание уходу за волосами. Каждая эпоха вносила что-то новое в развитие парикмахерского искусства, которое отражало быт и нравы каждого народа, представление людей о красоте.</a:t>
            </a:r>
          </a:p>
        </p:txBody>
      </p:sp>
    </p:spTree>
    <p:extLst>
      <p:ext uri="{BB962C8B-B14F-4D97-AF65-F5344CB8AC3E}">
        <p14:creationId xmlns:p14="http://schemas.microsoft.com/office/powerpoint/2010/main" val="1007021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3E631FA-2763-23F0-BB45-08B856A44D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760" y="-18740"/>
            <a:ext cx="914400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1A1EE58-A10D-C021-544C-44AE96433192}"/>
              </a:ext>
            </a:extLst>
          </p:cNvPr>
          <p:cNvSpPr txBox="1"/>
          <p:nvPr/>
        </p:nvSpPr>
        <p:spPr>
          <a:xfrm>
            <a:off x="4067944" y="188640"/>
            <a:ext cx="29354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Древний Египет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CFEB1F-AB2E-02D9-67EC-AC3675581F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5856" y="548680"/>
            <a:ext cx="5822185" cy="183505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DFB1AA-BD7F-FE95-FACE-47C8AF0FC39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733" t="11372" r="12653" b="15518"/>
          <a:stretch/>
        </p:blipFill>
        <p:spPr>
          <a:xfrm>
            <a:off x="173500" y="2378068"/>
            <a:ext cx="4176465" cy="324036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4BE11D7-2B7C-38D8-C7A1-C67942E8F7C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742" t="12616" r="16998" b="18913"/>
          <a:stretch/>
        </p:blipFill>
        <p:spPr>
          <a:xfrm>
            <a:off x="6145988" y="4719479"/>
            <a:ext cx="1998222" cy="1944216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E1CA14D-B120-6243-5EE8-168ACA630A7D}"/>
              </a:ext>
            </a:extLst>
          </p:cNvPr>
          <p:cNvSpPr/>
          <p:nvPr/>
        </p:nvSpPr>
        <p:spPr>
          <a:xfrm>
            <a:off x="4382126" y="2383735"/>
            <a:ext cx="44999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Египтяне уже делали завивку волос и париков при помощи холодной («мокрой») укладки. Пряди наматывали на деревянные коклюшки и обмазывали грязью, по высыхании грязь отваливалась. </a:t>
            </a:r>
          </a:p>
          <a:p>
            <a:pPr indent="4572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Мужчины брили бороды бритвами из кремния или бронзы. Для ухода за волосами уже тогда были известны гребень, шпильки. </a:t>
            </a:r>
          </a:p>
        </p:txBody>
      </p:sp>
    </p:spTree>
    <p:extLst>
      <p:ext uri="{BB962C8B-B14F-4D97-AF65-F5344CB8AC3E}">
        <p14:creationId xmlns:p14="http://schemas.microsoft.com/office/powerpoint/2010/main" val="312743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8492871-1958-3285-1739-5B41229388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D2B5D08-4F8A-81FE-40FC-DF9ABE141BFB}"/>
              </a:ext>
            </a:extLst>
          </p:cNvPr>
          <p:cNvSpPr txBox="1"/>
          <p:nvPr/>
        </p:nvSpPr>
        <p:spPr>
          <a:xfrm>
            <a:off x="3635896" y="116632"/>
            <a:ext cx="2842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Древняя Греция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C97DFB9-7FB2-75BB-41E2-2B23BBB5DFB3}"/>
              </a:ext>
            </a:extLst>
          </p:cNvPr>
          <p:cNvSpPr/>
          <p:nvPr/>
        </p:nvSpPr>
        <p:spPr>
          <a:xfrm>
            <a:off x="4245901" y="654887"/>
            <a:ext cx="44644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Считается, что в Древней Греции парикмахерское искусство было наиболее развитым. Древнегреческие мастера, обладая большим вкусом и чувством гармонии, всегда создавали свои прически с учетом возраста, особенностей лица и фигуры.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BE0E1E-C6CE-6A15-176E-3573894F48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801" t="14673" r="12170" b="19301"/>
          <a:stretch/>
        </p:blipFill>
        <p:spPr>
          <a:xfrm>
            <a:off x="176546" y="1263728"/>
            <a:ext cx="4066389" cy="259228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B795296-E354-8940-5E52-9AEF255230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5902" y="2539064"/>
            <a:ext cx="4464495" cy="456020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4789214-B865-BE8F-C71C-7988454958B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423" t="8781" r="10754" b="12477"/>
          <a:stretch/>
        </p:blipFill>
        <p:spPr>
          <a:xfrm>
            <a:off x="1979712" y="4204879"/>
            <a:ext cx="2016224" cy="2304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865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46E1BAE-1E24-3B73-F7E7-DB4294861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7" y="0"/>
            <a:ext cx="914400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A0B1174-D43B-4A7E-1F66-1421262E6E1E}"/>
              </a:ext>
            </a:extLst>
          </p:cNvPr>
          <p:cNvSpPr txBox="1"/>
          <p:nvPr/>
        </p:nvSpPr>
        <p:spPr>
          <a:xfrm>
            <a:off x="3707904" y="116632"/>
            <a:ext cx="23663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Древний Рим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D654A3-25DC-C1E1-9311-9BB86D2F26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654" t="8190" r="17600" b="19804"/>
          <a:stretch/>
        </p:blipFill>
        <p:spPr>
          <a:xfrm>
            <a:off x="179512" y="836712"/>
            <a:ext cx="3312368" cy="446449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9EF0E63-1E99-B400-6919-EAC524645DD5}"/>
              </a:ext>
            </a:extLst>
          </p:cNvPr>
          <p:cNvSpPr/>
          <p:nvPr/>
        </p:nvSpPr>
        <p:spPr>
          <a:xfrm>
            <a:off x="4040323" y="787301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У древних римлян, так же как и древних греков, парикмахерское искусство пользовалось особым вниманием. Достаточно долго там господствовал греческий стиль, пока не выработался собственный. </a:t>
            </a:r>
          </a:p>
          <a:p>
            <a:pPr indent="4572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Рабы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тонсоресс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квалифицированно осуществляли различные работы с волосами: мыли их, ополаскивали в ароматических растворах, настоянных на травах. Они выполняли прически горячей завивкой металлическими стержнями, делали и «мокрую» холодную укладку с клейкими составами. </a:t>
            </a:r>
          </a:p>
          <a:p>
            <a:pPr indent="4572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Рабыня, которая проводила окончательную укладку волос и оформляла прическу украшениями, посыпала ее золотой пылью, лазоревым порошком, пропитывала ароматическими маслами, называлась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кипасис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366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62BDB02-61CD-78BF-C04E-F12EFD9CD1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88C8CB-7034-FA52-2F17-57CB42E1976E}"/>
              </a:ext>
            </a:extLst>
          </p:cNvPr>
          <p:cNvSpPr txBox="1"/>
          <p:nvPr/>
        </p:nvSpPr>
        <p:spPr>
          <a:xfrm>
            <a:off x="3131840" y="260648"/>
            <a:ext cx="46341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XVI -XVII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века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DFF315D-FE3B-6C28-BF09-2EF962301BA7}"/>
              </a:ext>
            </a:extLst>
          </p:cNvPr>
          <p:cNvSpPr/>
          <p:nvPr/>
        </p:nvSpPr>
        <p:spPr>
          <a:xfrm>
            <a:off x="3275856" y="845423"/>
            <a:ext cx="53285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 эпоху Барокко, следуя введенной безволосым Генрихом III моде на парики, их стали носить по всей Европе, что способствовало развитию парикового дела. В начале XVII века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Эрвэй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мастер по изготовлению фальшивых волос, изобрел парик-аллонж, т.е. парик с длинными локонами.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4924834-9B5F-E725-ABAA-3FAAAF605927}"/>
              </a:ext>
            </a:extLst>
          </p:cNvPr>
          <p:cNvSpPr/>
          <p:nvPr/>
        </p:nvSpPr>
        <p:spPr>
          <a:xfrm>
            <a:off x="3419872" y="2605917"/>
            <a:ext cx="55446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Из Франции этот вид парика распространился по всему миру. Здесь, как и в античном мире, ценились парики. Мода на них продолжалась долго — вплоть до французской буржуазной революции 1789 г.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4E03A74-DD0E-2D21-699E-31038857E8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734" t="12976" r="13622" b="18411"/>
          <a:stretch/>
        </p:blipFill>
        <p:spPr>
          <a:xfrm>
            <a:off x="3779912" y="3820720"/>
            <a:ext cx="4111912" cy="2784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160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0FDC9C0-0AA7-74A0-A32C-47305E838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808904F-169C-14DB-676A-CC3F6CD05E99}"/>
              </a:ext>
            </a:extLst>
          </p:cNvPr>
          <p:cNvSpPr txBox="1"/>
          <p:nvPr/>
        </p:nvSpPr>
        <p:spPr>
          <a:xfrm>
            <a:off x="3059832" y="188640"/>
            <a:ext cx="50661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Цирюльники и куаферы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607A2F8-A86E-3BA2-2A48-E1D36F1A7C7E}"/>
              </a:ext>
            </a:extLst>
          </p:cNvPr>
          <p:cNvSpPr/>
          <p:nvPr/>
        </p:nvSpPr>
        <p:spPr>
          <a:xfrm>
            <a:off x="2123728" y="980728"/>
            <a:ext cx="68762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Цирюлен в городах было мало, и парикмахеры бродяжничали, нося с собой свой инструмент. Они ходили по базарам дворам и квартирам, выискивая клиентов. Бродячие цирюльники слыли высококвалифицированными мастерами парикмахерского дела, чем и сами нередко гордились. Каждый из них имел свой круг клиентов и своеобразную легализацию. </a:t>
            </a: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CA71C4C-C08A-D71F-A630-76BE07FA25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90" t="15546" r="15680" b="19310"/>
          <a:stretch/>
        </p:blipFill>
        <p:spPr>
          <a:xfrm>
            <a:off x="107504" y="2708920"/>
            <a:ext cx="4032448" cy="274036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A250199-0F7E-86B9-827C-D0543CA7E136}"/>
              </a:ext>
            </a:extLst>
          </p:cNvPr>
          <p:cNvSpPr/>
          <p:nvPr/>
        </p:nvSpPr>
        <p:spPr>
          <a:xfrm>
            <a:off x="4247456" y="2708920"/>
            <a:ext cx="47525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Появление на улице цирюльника всегда становилось событием. Вокруг сразу же собирались зеваки, останавливались прохожие, чтобы послушать их скоморошьи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присказы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 — Бреем, стрижем бобриком-ежом, из лысых делаем плешивых, кудри завиваем, гофре направляем локоны начесываем, на пробор причесываем, парик промоем, мозоль подрежем, косу купим и срежем, мушки.</a:t>
            </a:r>
          </a:p>
          <a:p>
            <a:pPr indent="4572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Цирюльничье дело стало умирать в 90-х годах XIX столетия. Оно даже подвергалось запретам. На смену ему пришло дело парикмахерское.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4861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FA37153-4F2E-073C-7116-3C1D2A9E9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C88CF5-C756-3D54-11C5-9AC7D5CCA691}"/>
              </a:ext>
            </a:extLst>
          </p:cNvPr>
          <p:cNvSpPr txBox="1"/>
          <p:nvPr/>
        </p:nvSpPr>
        <p:spPr>
          <a:xfrm>
            <a:off x="3131840" y="-4687"/>
            <a:ext cx="46341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Парикмахерское искусство в дореволюционной России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377A83F-E0C7-0EB3-9B2C-71BAFEF5FE80}"/>
              </a:ext>
            </a:extLst>
          </p:cNvPr>
          <p:cNvSpPr/>
          <p:nvPr/>
        </p:nvSpPr>
        <p:spPr>
          <a:xfrm>
            <a:off x="4211960" y="980728"/>
            <a:ext cx="464400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 дореволюционной России парикмахеров называли цирюльниками. Но самих цирюлен было мало и несли малый вклад в само парикмахерское искусство.</a:t>
            </a:r>
          </a:p>
          <a:p>
            <a:pPr indent="4572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Парикмахерское искусство развивалось придворными парикмахерами дореволюционной России, имена которых практически не сохранились до наших дней. </a:t>
            </a:r>
          </a:p>
          <a:p>
            <a:pPr indent="4572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Однако сохранились истории придворных парикмахеров столицы моды России - Санкт-Петербурга. Такие придворные парикмахеры чаще всего селились в частных дворах, в пристройках к основным зданиям, - потому парикмахеров и называли придворными.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5506EA3-3401-530D-A739-4205C77A8E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29" t="6909" r="13545" b="10224"/>
          <a:stretch/>
        </p:blipFill>
        <p:spPr>
          <a:xfrm>
            <a:off x="257455" y="1052736"/>
            <a:ext cx="3744416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3356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1168</Words>
  <Application>Microsoft Office PowerPoint</Application>
  <PresentationFormat>Экран (4:3)</PresentationFormat>
  <Paragraphs>88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Mistral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igor</dc:creator>
  <cp:lastModifiedBy>DUC-ZAM</cp:lastModifiedBy>
  <cp:revision>16</cp:revision>
  <dcterms:created xsi:type="dcterms:W3CDTF">2019-04-09T04:27:07Z</dcterms:created>
  <dcterms:modified xsi:type="dcterms:W3CDTF">2023-04-05T14:08:38Z</dcterms:modified>
</cp:coreProperties>
</file>