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8" r:id="rId6"/>
    <p:sldId id="269" r:id="rId7"/>
    <p:sldId id="262" r:id="rId8"/>
    <p:sldId id="264" r:id="rId9"/>
    <p:sldId id="265" r:id="rId10"/>
    <p:sldId id="266" r:id="rId11"/>
    <p:sldId id="270" r:id="rId12"/>
    <p:sldId id="271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66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75" autoAdjust="0"/>
    <p:restoredTop sz="94660"/>
  </p:normalViewPr>
  <p:slideViewPr>
    <p:cSldViewPr>
      <p:cViewPr varScale="1">
        <p:scale>
          <a:sx n="108" d="100"/>
          <a:sy n="108" d="100"/>
        </p:scale>
        <p:origin x="1500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2844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815521-CD7A-4222-8DF0-13F3896F6A0A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1BD631-8BEC-4F13-9062-80B26FAB0A9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41290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microsoft.com/office/2007/relationships/hdphoto" Target="../media/hdphoto1.wdp"/><Relationship Id="rId7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microsoft.com/office/2007/relationships/hdphoto" Target="../media/hdphoto3.wdp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image" Target="../media/image3.png"/><Relationship Id="rId9" Type="http://schemas.microsoft.com/office/2007/relationships/hdphoto" Target="../media/hdphoto2.wdp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7.png"/><Relationship Id="rId7" Type="http://schemas.microsoft.com/office/2007/relationships/hdphoto" Target="../media/hdphoto11.wdp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5" Type="http://schemas.openxmlformats.org/officeDocument/2006/relationships/image" Target="../media/image29.jpeg"/><Relationship Id="rId4" Type="http://schemas.openxmlformats.org/officeDocument/2006/relationships/image" Target="../media/image28.png"/><Relationship Id="rId9" Type="http://schemas.microsoft.com/office/2007/relationships/hdphoto" Target="../media/hdphoto3.wdp"/></Relationships>
</file>

<file path=ppt/slideLayouts/_rels/slideLayout11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microsoft.com/office/2007/relationships/hdphoto" Target="../media/hdphoto8.wdp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Layouts/_rels/slideLayout12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41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microsoft.com/office/2007/relationships/hdphoto" Target="../media/hdphoto5.wdp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microsoft.com/office/2007/relationships/hdphoto" Target="../media/hdphoto4.wdp"/><Relationship Id="rId7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png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image" Target="../media/image14.png"/><Relationship Id="rId7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Relationship Id="rId6" Type="http://schemas.microsoft.com/office/2007/relationships/hdphoto" Target="../media/hdphoto6.wdp"/><Relationship Id="rId5" Type="http://schemas.openxmlformats.org/officeDocument/2006/relationships/image" Target="../media/image15.png"/><Relationship Id="rId4" Type="http://schemas.microsoft.com/office/2007/relationships/hdphoto" Target="../media/hdphoto5.wdp"/><Relationship Id="rId9" Type="http://schemas.openxmlformats.org/officeDocument/2006/relationships/image" Target="../media/image17.jpeg"/></Relationships>
</file>

<file path=ppt/slideLayouts/_rels/slideLayout5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19.png"/><Relationship Id="rId7" Type="http://schemas.openxmlformats.org/officeDocument/2006/relationships/image" Target="../media/image8.png"/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Relationship Id="rId6" Type="http://schemas.microsoft.com/office/2007/relationships/hdphoto" Target="../media/hdphoto8.wdp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Relationship Id="rId6" Type="http://schemas.microsoft.com/office/2007/relationships/hdphoto" Target="../media/hdphoto10.wdp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microsoft.com/office/2007/relationships/hdphoto" Target="../media/hdphoto11.wdp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9.jpeg"/><Relationship Id="rId5" Type="http://schemas.openxmlformats.org/officeDocument/2006/relationships/image" Target="../media/image28.png"/><Relationship Id="rId10" Type="http://schemas.microsoft.com/office/2007/relationships/hdphoto" Target="../media/hdphoto3.wdp"/><Relationship Id="rId4" Type="http://schemas.openxmlformats.org/officeDocument/2006/relationships/image" Target="../media/image27.png"/><Relationship Id="rId9" Type="http://schemas.openxmlformats.org/officeDocument/2006/relationships/image" Target="../media/image8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jpeg"/><Relationship Id="rId3" Type="http://schemas.microsoft.com/office/2007/relationships/hdphoto" Target="../media/hdphoto12.wdp"/><Relationship Id="rId7" Type="http://schemas.microsoft.com/office/2007/relationships/hdphoto" Target="../media/hdphoto13.wdp"/><Relationship Id="rId12" Type="http://schemas.openxmlformats.org/officeDocument/2006/relationships/image" Target="../media/image37.png"/><Relationship Id="rId2" Type="http://schemas.openxmlformats.org/officeDocument/2006/relationships/image" Target="../media/image31.png"/><Relationship Id="rId16" Type="http://schemas.openxmlformats.org/officeDocument/2006/relationships/image" Target="../media/image4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4.png"/><Relationship Id="rId11" Type="http://schemas.openxmlformats.org/officeDocument/2006/relationships/image" Target="../media/image36.png"/><Relationship Id="rId5" Type="http://schemas.openxmlformats.org/officeDocument/2006/relationships/image" Target="../media/image33.png"/><Relationship Id="rId15" Type="http://schemas.microsoft.com/office/2007/relationships/hdphoto" Target="../media/hdphoto14.wdp"/><Relationship Id="rId10" Type="http://schemas.microsoft.com/office/2007/relationships/hdphoto" Target="../media/hdphoto3.wdp"/><Relationship Id="rId4" Type="http://schemas.openxmlformats.org/officeDocument/2006/relationships/image" Target="../media/image32.png"/><Relationship Id="rId9" Type="http://schemas.openxmlformats.org/officeDocument/2006/relationships/image" Target="../media/image8.png"/><Relationship Id="rId14" Type="http://schemas.openxmlformats.org/officeDocument/2006/relationships/image" Target="../media/image39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0" y="1196752"/>
            <a:ext cx="2413547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кругленный прямоугольник 7"/>
          <p:cNvSpPr/>
          <p:nvPr userDrawn="1"/>
        </p:nvSpPr>
        <p:spPr>
          <a:xfrm>
            <a:off x="2411760" y="4437112"/>
            <a:ext cx="6069600" cy="175299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ый прямоугольник 6"/>
          <p:cNvSpPr/>
          <p:nvPr userDrawn="1"/>
        </p:nvSpPr>
        <p:spPr>
          <a:xfrm>
            <a:off x="2414520" y="697663"/>
            <a:ext cx="6081916" cy="2947361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13546" y="764704"/>
            <a:ext cx="6078425" cy="2736304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11760" y="4533922"/>
            <a:ext cx="5940659" cy="165618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/>
              <a:t>Образец подзаголовка</a:t>
            </a:r>
          </a:p>
        </p:txBody>
      </p:sp>
      <p:grpSp>
        <p:nvGrpSpPr>
          <p:cNvPr id="9" name="Группа 8"/>
          <p:cNvGrpSpPr/>
          <p:nvPr userDrawn="1"/>
        </p:nvGrpSpPr>
        <p:grpSpPr>
          <a:xfrm>
            <a:off x="7380312" y="4941168"/>
            <a:ext cx="1591999" cy="1728112"/>
            <a:chOff x="5868144" y="3284984"/>
            <a:chExt cx="3032159" cy="3384296"/>
          </a:xfrm>
        </p:grpSpPr>
        <p:pic>
          <p:nvPicPr>
            <p:cNvPr id="1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00392" y="3284984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6968688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783278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7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 flipH="1">
              <a:off x="810039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8120816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10" cstate="print">
              <a:extLst>
                <a:ext uri="{BEBA8EAE-BF5A-486C-A8C5-ECC9F3942E4B}">
                  <a14:imgProps xmlns:a14="http://schemas.microsoft.com/office/drawing/2010/main">
                    <a14:imgLayer r:embed="rId11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 flipH="1">
              <a:off x="5868144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Группа 27"/>
          <p:cNvGrpSpPr/>
          <p:nvPr userDrawn="1"/>
        </p:nvGrpSpPr>
        <p:grpSpPr>
          <a:xfrm>
            <a:off x="179512" y="5085184"/>
            <a:ext cx="1512168" cy="1584096"/>
            <a:chOff x="179512" y="3356992"/>
            <a:chExt cx="2972672" cy="3312288"/>
          </a:xfrm>
        </p:grpSpPr>
        <p:pic>
          <p:nvPicPr>
            <p:cNvPr id="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 flipH="1">
            <a:off x="7380312" y="5085184"/>
            <a:ext cx="1512168" cy="1584096"/>
            <a:chOff x="179512" y="3356992"/>
            <a:chExt cx="2972672" cy="3312288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1490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Группа 13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679104" y="3356992"/>
            <a:ext cx="7776864" cy="1301927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356993"/>
            <a:ext cx="7772400" cy="1296144"/>
          </a:xfrm>
        </p:spPr>
        <p:txBody>
          <a:bodyPr anchor="t"/>
          <a:lstStyle>
            <a:lvl1pPr algn="ctr">
              <a:defRPr sz="4000" b="1" cap="all"/>
            </a:lvl1pPr>
          </a:lstStyle>
          <a:p>
            <a:r>
              <a:rPr lang="ru-RU" dirty="0"/>
              <a:t>Образец заголовка</a:t>
            </a:r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6759989" y="1045920"/>
            <a:ext cx="1766205" cy="3635421"/>
            <a:chOff x="6759989" y="1045920"/>
            <a:chExt cx="1766205" cy="3635421"/>
          </a:xfrm>
        </p:grpSpPr>
        <p:pic>
          <p:nvPicPr>
            <p:cNvPr id="6" name="Picture 18" descr="https://avatanplus.com/files/resources/original/56f4ce440988e153ac45b9c7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32099" flipH="1">
              <a:off x="6759989" y="1045920"/>
              <a:ext cx="1527505" cy="363542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774469" y="1268760"/>
              <a:ext cx="1149577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8662" y="2132856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452320" y="1052736"/>
              <a:ext cx="1073874" cy="107387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Прямоугольник 10"/>
          <p:cNvSpPr/>
          <p:nvPr userDrawn="1"/>
        </p:nvSpPr>
        <p:spPr>
          <a:xfrm>
            <a:off x="1043608" y="6211669"/>
            <a:ext cx="71287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srgbClr val="002060"/>
                </a:solidFill>
              </a:rPr>
              <a:t>Автор этого шаблона: Погодаева Оксана Викторовна 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06.04.2023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images.clipartpanda.com/traffic-light-clipart-light5_Vector_Clipart.png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1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8715" t="8907" r="25094" b="41"/>
          <a:stretch/>
        </p:blipFill>
        <p:spPr bwMode="auto">
          <a:xfrm>
            <a:off x="-39322" y="1162704"/>
            <a:ext cx="1806049" cy="6230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03648" y="1563756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200000" cy="1152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700808"/>
            <a:ext cx="7211144" cy="4968552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1403648" y="1627870"/>
            <a:ext cx="7200000" cy="5041489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0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056784" cy="115699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556792"/>
            <a:ext cx="7056784" cy="511256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12" name="Группа 11"/>
          <p:cNvGrpSpPr/>
          <p:nvPr userDrawn="1"/>
        </p:nvGrpSpPr>
        <p:grpSpPr>
          <a:xfrm>
            <a:off x="251520" y="332656"/>
            <a:ext cx="1059633" cy="6098960"/>
            <a:chOff x="251520" y="404664"/>
            <a:chExt cx="1059633" cy="6098960"/>
          </a:xfrm>
        </p:grpSpPr>
        <p:pic>
          <p:nvPicPr>
            <p:cNvPr id="205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2971808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4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5445224"/>
              <a:ext cx="1058400" cy="1058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58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5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1059632" cy="10596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0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04664"/>
              <a:ext cx="1059633" cy="105963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62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465" t="10182" r="5267" b="11159"/>
            <a:stretch>
              <a:fillRect/>
            </a:stretch>
          </p:blipFill>
          <p:spPr bwMode="auto">
            <a:xfrm>
              <a:off x="251520" y="1700808"/>
              <a:ext cx="1058400" cy="9879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14" name="Picture 18" descr="https://avatanplus.com/files/resources/original/56f4ce440988e153ac45b9c7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32099" flipH="1">
            <a:off x="42503" y="1634489"/>
            <a:ext cx="1343072" cy="3196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Скругленный прямоугольник 6"/>
          <p:cNvSpPr/>
          <p:nvPr userDrawn="1"/>
        </p:nvSpPr>
        <p:spPr>
          <a:xfrm>
            <a:off x="1458517" y="1634501"/>
            <a:ext cx="7200000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1403648" y="260648"/>
            <a:ext cx="7200800" cy="1152128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7128792" cy="115699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64062" y="1628800"/>
            <a:ext cx="7200696" cy="478088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0" y="1628800"/>
            <a:ext cx="1614647" cy="1731144"/>
            <a:chOff x="-11292" y="1196752"/>
            <a:chExt cx="2018375" cy="2112193"/>
          </a:xfrm>
        </p:grpSpPr>
        <p:pic>
          <p:nvPicPr>
            <p:cNvPr id="4116" name="Picture 20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sharpenSoften amount="-2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1292" y="1548184"/>
              <a:ext cx="1149576" cy="114957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18" name="Picture 22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26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5290" y="2393329"/>
              <a:ext cx="915616" cy="91561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120" name="Picture 24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35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3196" y="1196752"/>
              <a:ext cx="1163887" cy="1142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2" name="Picture 2" descr="http://st.depositphotos.com/1526816/2921/v/170/depositphotos_29217567-A-young-girl-rollerskating.jpg"/>
          <p:cNvPicPr>
            <a:picLocks noChangeAspect="1" noChangeArrowheads="1"/>
          </p:cNvPicPr>
          <p:nvPr userDrawn="1"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7504" y="4293096"/>
            <a:ext cx="1259632" cy="18040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 userDrawn="1"/>
        </p:nvSpPr>
        <p:spPr>
          <a:xfrm>
            <a:off x="539552" y="1634501"/>
            <a:ext cx="8118965" cy="5040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539552" y="260648"/>
            <a:ext cx="8064896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992888" cy="1084982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3568" y="1772816"/>
            <a:ext cx="7848872" cy="4752528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grpSp>
        <p:nvGrpSpPr>
          <p:cNvPr id="16" name="Группа 15"/>
          <p:cNvGrpSpPr/>
          <p:nvPr userDrawn="1"/>
        </p:nvGrpSpPr>
        <p:grpSpPr>
          <a:xfrm>
            <a:off x="179512" y="4221088"/>
            <a:ext cx="2972672" cy="2448192"/>
            <a:chOff x="179512" y="4221088"/>
            <a:chExt cx="2972672" cy="2448192"/>
          </a:xfrm>
        </p:grpSpPr>
        <p:pic>
          <p:nvPicPr>
            <p:cNvPr id="11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520" y="4221088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4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501317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7544" y="5733256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69665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112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9" name="Группа 18"/>
          <p:cNvGrpSpPr/>
          <p:nvPr userDrawn="1"/>
        </p:nvGrpSpPr>
        <p:grpSpPr>
          <a:xfrm>
            <a:off x="2699792" y="5880872"/>
            <a:ext cx="2003479" cy="908720"/>
            <a:chOff x="3030623" y="5877272"/>
            <a:chExt cx="2003479" cy="908720"/>
          </a:xfrm>
        </p:grpSpPr>
        <p:pic>
          <p:nvPicPr>
            <p:cNvPr id="3084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8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0" name="Группа 19"/>
          <p:cNvGrpSpPr/>
          <p:nvPr userDrawn="1"/>
        </p:nvGrpSpPr>
        <p:grpSpPr>
          <a:xfrm>
            <a:off x="480289" y="5875125"/>
            <a:ext cx="2003479" cy="908720"/>
            <a:chOff x="480289" y="5875125"/>
            <a:chExt cx="2003479" cy="908720"/>
          </a:xfrm>
        </p:grpSpPr>
        <p:pic>
          <p:nvPicPr>
            <p:cNvPr id="32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0289" y="5876645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3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5048" y="5875125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4" name="Группа 33"/>
          <p:cNvGrpSpPr/>
          <p:nvPr userDrawn="1"/>
        </p:nvGrpSpPr>
        <p:grpSpPr>
          <a:xfrm>
            <a:off x="4837720" y="5875125"/>
            <a:ext cx="2003479" cy="908720"/>
            <a:chOff x="3030623" y="5877272"/>
            <a:chExt cx="2003479" cy="908720"/>
          </a:xfrm>
        </p:grpSpPr>
        <p:pic>
          <p:nvPicPr>
            <p:cNvPr id="35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37" name="Группа 36"/>
          <p:cNvGrpSpPr/>
          <p:nvPr userDrawn="1"/>
        </p:nvGrpSpPr>
        <p:grpSpPr>
          <a:xfrm>
            <a:off x="6861956" y="5877272"/>
            <a:ext cx="2003479" cy="908720"/>
            <a:chOff x="3030623" y="5877272"/>
            <a:chExt cx="2003479" cy="908720"/>
          </a:xfrm>
        </p:grpSpPr>
        <p:pic>
          <p:nvPicPr>
            <p:cNvPr id="38" name="Picture 12" descr="http://okudjava-tagil.ru/upload/iblock/8ca/5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0" b="100000" l="0" r="99647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30623" y="5878792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9" name="Picture 14" descr="https://upload.wikimedia.org/wikipedia/commons/thumb/0/0d/4.4.1_Russian_road_sign.svg/600px-4.4.1_Russian_road_sign.svg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125382" y="5877272"/>
              <a:ext cx="908720" cy="9087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 userDrawn="1"/>
        </p:nvSpPr>
        <p:spPr>
          <a:xfrm>
            <a:off x="467544" y="1556792"/>
            <a:ext cx="4032448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9" name="Скругленный прямоугольник 8"/>
          <p:cNvSpPr/>
          <p:nvPr userDrawn="1"/>
        </p:nvSpPr>
        <p:spPr>
          <a:xfrm>
            <a:off x="4608004" y="1556792"/>
            <a:ext cx="4140460" cy="4536504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439282" y="404664"/>
            <a:ext cx="8280920" cy="100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 userDrawn="1"/>
        </p:nvGrpSpPr>
        <p:grpSpPr>
          <a:xfrm>
            <a:off x="439282" y="5848689"/>
            <a:ext cx="1871566" cy="907200"/>
            <a:chOff x="439282" y="5848689"/>
            <a:chExt cx="1871566" cy="907200"/>
          </a:xfrm>
        </p:grpSpPr>
        <p:pic>
          <p:nvPicPr>
            <p:cNvPr id="717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172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" name="Группа 22"/>
          <p:cNvGrpSpPr/>
          <p:nvPr userDrawn="1"/>
        </p:nvGrpSpPr>
        <p:grpSpPr>
          <a:xfrm>
            <a:off x="2701482" y="5880453"/>
            <a:ext cx="1871566" cy="907200"/>
            <a:chOff x="439282" y="5848689"/>
            <a:chExt cx="1871566" cy="907200"/>
          </a:xfrm>
        </p:grpSpPr>
        <p:pic>
          <p:nvPicPr>
            <p:cNvPr id="24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6" name="Группа 25"/>
          <p:cNvGrpSpPr/>
          <p:nvPr userDrawn="1"/>
        </p:nvGrpSpPr>
        <p:grpSpPr>
          <a:xfrm>
            <a:off x="4782868" y="5892114"/>
            <a:ext cx="1871566" cy="907200"/>
            <a:chOff x="439282" y="5848689"/>
            <a:chExt cx="1871566" cy="907200"/>
          </a:xfrm>
        </p:grpSpPr>
        <p:pic>
          <p:nvPicPr>
            <p:cNvPr id="27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8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9" name="Группа 28"/>
          <p:cNvGrpSpPr/>
          <p:nvPr userDrawn="1"/>
        </p:nvGrpSpPr>
        <p:grpSpPr>
          <a:xfrm>
            <a:off x="6910214" y="5892114"/>
            <a:ext cx="1871566" cy="907200"/>
            <a:chOff x="439282" y="5848689"/>
            <a:chExt cx="1871566" cy="907200"/>
          </a:xfrm>
        </p:grpSpPr>
        <p:pic>
          <p:nvPicPr>
            <p:cNvPr id="30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3648" y="5848689"/>
              <a:ext cx="907200" cy="9072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0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39282" y="5892114"/>
              <a:ext cx="820350" cy="8203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84204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Pr>
        <a:blipFill dpi="0" rotWithShape="1">
          <a:blip r:embed="rId2" cstate="print">
            <a:alphaModFix amt="50000"/>
            <a:lum/>
          </a:blip>
          <a:srcRect/>
          <a:stretch>
            <a:fillRect t="-7000" b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 userDrawn="1"/>
        </p:nvSpPr>
        <p:spPr>
          <a:xfrm>
            <a:off x="467544" y="404664"/>
            <a:ext cx="8280920" cy="1224136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grpSp>
        <p:nvGrpSpPr>
          <p:cNvPr id="17" name="Группа 16"/>
          <p:cNvGrpSpPr/>
          <p:nvPr userDrawn="1"/>
        </p:nvGrpSpPr>
        <p:grpSpPr>
          <a:xfrm>
            <a:off x="323528" y="4941168"/>
            <a:ext cx="1512168" cy="1584096"/>
            <a:chOff x="179512" y="3356992"/>
            <a:chExt cx="2972672" cy="3312288"/>
          </a:xfrm>
        </p:grpSpPr>
        <p:pic>
          <p:nvPicPr>
            <p:cNvPr id="18" name="Picture 2" descr="http://piramidka.net/wp-content/uploads/2014/03/zapryshen.png"/>
            <p:cNvPicPr>
              <a:picLocks noChangeAspect="1" noChangeArrowheads="1"/>
            </p:cNvPicPr>
            <p:nvPr userDrawn="1"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335699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9" name="Picture 4" descr="https://cdn.pixabay.com/photo/2013/07/12/13/49/bike-147343_960_720.png"/>
            <p:cNvPicPr>
              <a:picLocks noChangeAspect="1" noChangeArrowheads="1"/>
            </p:cNvPicPr>
            <p:nvPr userDrawn="1"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1640" y="5949280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0" name="Picture 6" descr="http://lexres-vshdo.ucoz.ru/Now_left/dor_sign_14.png"/>
            <p:cNvPicPr>
              <a:picLocks noChangeAspect="1" noChangeArrowheads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2" y="4260389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1" name="Picture 10" descr="http://forsaj-avto.ru/uploads/posts/2013-10/1383218489_dorojni_znak_1.23_enl.jpg"/>
            <p:cNvPicPr>
              <a:picLocks noChangeAspect="1" noChangeArrowheads="1"/>
            </p:cNvPicPr>
            <p:nvPr userDrawn="1"/>
          </p:nvPicPr>
          <p:blipFill>
            <a:blip r:embed="rId6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9990"/>
            <a:stretch>
              <a:fillRect/>
            </a:stretch>
          </p:blipFill>
          <p:spPr bwMode="auto">
            <a:xfrm>
              <a:off x="179512" y="4941168"/>
              <a:ext cx="799911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2624" y="5916617"/>
              <a:ext cx="720001" cy="7200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2123728" y="5949280"/>
              <a:ext cx="1028456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2" descr="http://okudjava-tagil.ru/upload/iblock/8ca/5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64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424" y="692696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4" descr="https://upload.wikimedia.org/wikipedia/commons/thumb/0/0d/4.4.1_Russian_road_sign.svg/600px-4.4.1_Russian_road_sign.svg.png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http://piramidka.net/wp-content/uploads/2014/03/zapryshen.png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8384" y="188640"/>
            <a:ext cx="47312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7" name="Группа 26"/>
          <p:cNvGrpSpPr/>
          <p:nvPr userDrawn="1"/>
        </p:nvGrpSpPr>
        <p:grpSpPr>
          <a:xfrm>
            <a:off x="179512" y="188640"/>
            <a:ext cx="1378402" cy="936056"/>
            <a:chOff x="78705" y="116632"/>
            <a:chExt cx="1929686" cy="1537732"/>
          </a:xfrm>
        </p:grpSpPr>
        <p:pic>
          <p:nvPicPr>
            <p:cNvPr id="11" name="Picture 4" descr="http://tvkrasnodar.ru/products_pictures/2015/12/traffic-sign-6724_960_720.png"/>
            <p:cNvPicPr>
              <a:picLocks noChangeAspect="1" noChangeArrowheads="1"/>
            </p:cNvPicPr>
            <p:nvPr userDrawn="1"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harpenSoften amount="-8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9553" y="260649"/>
              <a:ext cx="604776" cy="60477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12" descr="http://www.vectorfreak.com/images/preview/thumb/roadsign-no-cycles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88391" y="116632"/>
              <a:ext cx="720000" cy="72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5" name="Picture 14" descr="http://sr.photos3.fotosearch.com/bthumb/CSP/CSP992/k12691687.jpg"/>
            <p:cNvPicPr>
              <a:picLocks noChangeAspect="1" noChangeArrowheads="1"/>
            </p:cNvPicPr>
            <p:nvPr userDrawn="1"/>
          </p:nvPicPr>
          <p:blipFill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10000" b="90000" l="10000" r="95882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0001" b="19991"/>
            <a:stretch>
              <a:fillRect/>
            </a:stretch>
          </p:blipFill>
          <p:spPr bwMode="auto">
            <a:xfrm>
              <a:off x="78705" y="944684"/>
              <a:ext cx="1013717" cy="70968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4" descr="https://cdn.pixabay.com/photo/2013/07/12/13/49/bike-147343_960_720.png"/>
          <p:cNvPicPr>
            <a:picLocks noChangeAspect="1" noChangeArrowheads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http://lexres-vshdo.ucoz.ru/Now_left/dor_sign_14.png"/>
          <p:cNvPicPr>
            <a:picLocks noChangeAspect="1" noChangeArrowheads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6165304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0" descr="http://forsaj-avto.ru/uploads/posts/2013-10/1383218489_dorojni_znak_1.23_enl.jpg"/>
          <p:cNvPicPr>
            <a:picLocks noChangeAspect="1" noChangeArrowheads="1"/>
          </p:cNvPicPr>
          <p:nvPr userDrawn="1"/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3325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http://tvkrasnodar.ru/products_pictures/2015/12/traffic-sign-6724_960_720.pn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-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00" y="6093296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2" descr="http://www.vectorfreak.com/images/preview/thumb/roadsign-no-cycles"/>
          <p:cNvPicPr>
            <a:picLocks noChangeAspect="1" noChangeArrowheads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344" y="6309320"/>
            <a:ext cx="432000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14" descr="http://sr.photos3.fotosearch.com/bthumb/CSP/CSP992/k12691687.jpg"/>
          <p:cNvPicPr>
            <a:picLocks noChangeAspect="1" noChangeArrowheads="1"/>
          </p:cNvPicPr>
          <p:nvPr userDrawn="1"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10000" b="90000" l="10000" r="9588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0001" b="19991"/>
          <a:stretch>
            <a:fillRect/>
          </a:stretch>
        </p:blipFill>
        <p:spPr bwMode="auto">
          <a:xfrm>
            <a:off x="8388424" y="5589240"/>
            <a:ext cx="617074" cy="43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>
            <a:alphaModFix amt="47000"/>
            <a:lum/>
          </a:blip>
          <a:srcRect/>
          <a:stretch>
            <a:fillRect t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50691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0" name="Скругленный прямоугольник 9"/>
          <p:cNvSpPr/>
          <p:nvPr userDrawn="1"/>
        </p:nvSpPr>
        <p:spPr>
          <a:xfrm>
            <a:off x="0" y="0"/>
            <a:ext cx="9144000" cy="6858000"/>
          </a:xfrm>
          <a:prstGeom prst="roundRect">
            <a:avLst/>
          </a:prstGeom>
          <a:solidFill>
            <a:srgbClr val="FFFF66">
              <a:alpha val="48000"/>
            </a:srgbClr>
          </a:solidFill>
          <a:ln w="50800">
            <a:solidFill>
              <a:srgbClr val="FF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5" r:id="rId5"/>
    <p:sldLayoutId id="2147483652" r:id="rId6"/>
    <p:sldLayoutId id="2147483662" r:id="rId7"/>
    <p:sldLayoutId id="2147483654" r:id="rId8"/>
    <p:sldLayoutId id="2147483655" r:id="rId9"/>
    <p:sldLayoutId id="2147483663" r:id="rId10"/>
    <p:sldLayoutId id="2147483664" r:id="rId11"/>
    <p:sldLayoutId id="2147483651" r:id="rId12"/>
    <p:sldLayoutId id="2147483653" r:id="rId13"/>
    <p:sldLayoutId id="2147483656" r:id="rId14"/>
    <p:sldLayoutId id="2147483657" r:id="rId15"/>
    <p:sldLayoutId id="2147483658" r:id="rId16"/>
    <p:sldLayoutId id="2147483659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002060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rgbClr val="002060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Профессия </a:t>
            </a:r>
            <a:br>
              <a:rPr lang="ru-RU" b="1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ru-RU" b="1" dirty="0">
                <a:solidFill>
                  <a:schemeClr val="accent1">
                    <a:lumMod val="75000"/>
                  </a:schemeClr>
                </a:solidFill>
              </a:rPr>
              <a:t>«Инспектор ГИБДД»</a:t>
            </a:r>
          </a:p>
        </p:txBody>
      </p:sp>
      <p:pic>
        <p:nvPicPr>
          <p:cNvPr id="4" name="Рисунок 1">
            <a:extLst>
              <a:ext uri="{FF2B5EF4-FFF2-40B4-BE49-F238E27FC236}">
                <a16:creationId xmlns:a16="http://schemas.microsoft.com/office/drawing/2014/main" id="{199ECA9D-519F-39EC-8120-422BA0153C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293096"/>
            <a:ext cx="3243263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4323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5;p32">
            <a:extLst>
              <a:ext uri="{FF2B5EF4-FFF2-40B4-BE49-F238E27FC236}">
                <a16:creationId xmlns:a16="http://schemas.microsoft.com/office/drawing/2014/main" id="{0E43F3EA-854B-4471-0BD7-4F83FADAA724}"/>
              </a:ext>
            </a:extLst>
          </p:cNvPr>
          <p:cNvSpPr txBox="1">
            <a:spLocks/>
          </p:cNvSpPr>
          <p:nvPr/>
        </p:nvSpPr>
        <p:spPr>
          <a:xfrm>
            <a:off x="457200" y="11663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>
              <a:spcBef>
                <a:spcPts val="0"/>
              </a:spcBef>
              <a:buClr>
                <a:schemeClr val="lt2"/>
              </a:buClr>
              <a:buSzPts val="4000"/>
              <a:buFont typeface="Arial"/>
              <a:buNone/>
            </a:pPr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Основой профессии "Инспектор ГИБДД" выступают: 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Google Shape;466;p32">
            <a:extLst>
              <a:ext uri="{FF2B5EF4-FFF2-40B4-BE49-F238E27FC236}">
                <a16:creationId xmlns:a16="http://schemas.microsoft.com/office/drawing/2014/main" id="{17160365-5E81-E7D6-2C38-9C3D3CF5DAAB}"/>
              </a:ext>
            </a:extLst>
          </p:cNvPr>
          <p:cNvSpPr txBox="1">
            <a:spLocks/>
          </p:cNvSpPr>
          <p:nvPr/>
        </p:nvSpPr>
        <p:spPr>
          <a:xfrm>
            <a:off x="683569" y="1412777"/>
            <a:ext cx="3888432" cy="3528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SzPts val="1680"/>
              <a:buFont typeface="Arial" pitchFamily="34" charset="0"/>
              <a:buNone/>
            </a:pPr>
            <a:r>
              <a:rPr lang="ru-RU" sz="2800" b="1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 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школьные знания: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560"/>
              </a:spcBef>
              <a:buSzPts val="1680"/>
              <a:buFont typeface="Arial" pitchFamily="34" charset="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  -основы безопасности жизнедеятельности;</a:t>
            </a:r>
          </a:p>
          <a:p>
            <a:pPr>
              <a:spcBef>
                <a:spcPts val="560"/>
              </a:spcBef>
              <a:buSzPts val="1680"/>
              <a:buFont typeface="Arial" pitchFamily="34" charset="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-физическая культура;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560"/>
              </a:spcBef>
              <a:buSzPts val="1680"/>
              <a:buFont typeface="Arial" pitchFamily="34" charset="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 - начальная военная подготовка;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560"/>
              </a:spcBef>
              <a:buSzPts val="1680"/>
              <a:buFont typeface="Arial" pitchFamily="34" charset="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  -право.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Google Shape;467;p32">
            <a:extLst>
              <a:ext uri="{FF2B5EF4-FFF2-40B4-BE49-F238E27FC236}">
                <a16:creationId xmlns:a16="http://schemas.microsoft.com/office/drawing/2014/main" id="{F3352111-6F4E-A39A-6E46-52FD4DF1D078}"/>
              </a:ext>
            </a:extLst>
          </p:cNvPr>
          <p:cNvSpPr txBox="1">
            <a:spLocks/>
          </p:cNvSpPr>
          <p:nvPr/>
        </p:nvSpPr>
        <p:spPr>
          <a:xfrm>
            <a:off x="4716016" y="1412777"/>
            <a:ext cx="4143499" cy="4619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0"/>
              </a:spcBef>
              <a:buClr>
                <a:schemeClr val="lt2"/>
              </a:buClr>
              <a:buSzPts val="1440"/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специальные знания: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480"/>
              </a:spcBef>
              <a:buSzPts val="1440"/>
              <a:buFont typeface="Arial" pitchFamily="34" charset="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  -основы безопасности дорожного движения;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440"/>
              </a:spcBef>
              <a:buSzPts val="1320"/>
              <a:buFont typeface="Arial" pitchFamily="34" charset="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   -правила дорожного движения;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440"/>
              </a:spcBef>
              <a:buSzPts val="1320"/>
              <a:buFont typeface="Arial" pitchFamily="34" charset="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 - техническое устройство и эксплуатация транспортных средств.</a:t>
            </a:r>
            <a:endParaRPr lang="ru-RU" sz="28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54;p30">
            <a:extLst>
              <a:ext uri="{FF2B5EF4-FFF2-40B4-BE49-F238E27FC236}">
                <a16:creationId xmlns:a16="http://schemas.microsoft.com/office/drawing/2014/main" id="{0E64140F-D46B-1941-92F8-BACBA272BB7D}"/>
              </a:ext>
            </a:extLst>
          </p:cNvPr>
          <p:cNvSpPr txBox="1">
            <a:spLocks/>
          </p:cNvSpPr>
          <p:nvPr/>
        </p:nvSpPr>
        <p:spPr>
          <a:xfrm>
            <a:off x="827584" y="116633"/>
            <a:ext cx="7488832" cy="1656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Clr>
                <a:schemeClr val="lt2"/>
              </a:buClr>
              <a:buSzPts val="2160"/>
              <a:buNone/>
            </a:pP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Ежегодно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sym typeface="Verdana"/>
              </a:rPr>
              <a:t> </a:t>
            </a:r>
            <a:r>
              <a:rPr lang="ru-RU" b="1" dirty="0">
                <a:solidFill>
                  <a:srgbClr val="C00000"/>
                </a:solidFill>
                <a:ea typeface="Verdana"/>
                <a:sym typeface="Verdana"/>
              </a:rPr>
              <a:t>3 июля </a:t>
            </a:r>
            <a:r>
              <a:rPr lang="ru-RU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инспектора  ГИБДД отмечают свой профессиональный праздник.</a:t>
            </a:r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25F7904-8A40-C164-7AC7-26F4959127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1680" y="1628800"/>
            <a:ext cx="6324432" cy="410445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7687382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E8F5B0-F313-6F1F-A24D-0388E8A9D421}"/>
              </a:ext>
            </a:extLst>
          </p:cNvPr>
          <p:cNvSpPr txBox="1"/>
          <p:nvPr/>
        </p:nvSpPr>
        <p:spPr>
          <a:xfrm>
            <a:off x="1835696" y="692696"/>
            <a:ext cx="558999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6000" b="1" i="1" dirty="0">
                <a:solidFill>
                  <a:srgbClr val="C00000"/>
                </a:solidFill>
                <a:latin typeface="Gabriola" panose="04040605051002020D02" pitchFamily="82" charset="0"/>
              </a:rPr>
              <a:t>Спасибо за внимание!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35DED39-9CA3-C2F3-B48C-5DCADB5161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4600" y="1708359"/>
            <a:ext cx="4114800" cy="4648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73943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73;p19">
            <a:extLst>
              <a:ext uri="{FF2B5EF4-FFF2-40B4-BE49-F238E27FC236}">
                <a16:creationId xmlns:a16="http://schemas.microsoft.com/office/drawing/2014/main" id="{0F91D84A-310D-A591-BD45-D69C59FC394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76375" y="260350"/>
            <a:ext cx="7127875" cy="11525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44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История</a:t>
            </a:r>
            <a:r>
              <a:rPr lang="en-US" sz="44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r>
              <a:rPr lang="en-US" sz="44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профессии</a:t>
            </a:r>
            <a:r>
              <a:rPr lang="en-US" sz="44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.</a:t>
            </a:r>
            <a:endParaRPr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30D4376-6F43-E577-BA5E-49F7C2AAA4A6}"/>
              </a:ext>
            </a:extLst>
          </p:cNvPr>
          <p:cNvSpPr txBox="1"/>
          <p:nvPr/>
        </p:nvSpPr>
        <p:spPr>
          <a:xfrm>
            <a:off x="1476375" y="1628800"/>
            <a:ext cx="6842479" cy="24109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80"/>
              <a:buFont typeface="Noto Sans Symbols"/>
              <a:buChar char="◆"/>
            </a:pPr>
            <a:r>
              <a:rPr lang="ru-RU" sz="2000" b="0" i="0" u="none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С появлением первого автомобиля в 1769 году возникла необходимость не только в обслуживании этого вида транспорта, но и в контроле над его использованием и соблюдением правил движения на улицах и дорогах.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080"/>
              <a:buFont typeface="Noto Sans Symbols"/>
              <a:buChar char="◆"/>
            </a:pPr>
            <a:r>
              <a:rPr lang="ru-RU" sz="2000" b="0" i="0" u="none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Осуществлять эти функции могли люди, владеющие профессиональными знаниями о правилах дорожного движения, внутреннем устройстве автомобиля и пр.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 rtl="0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Clr>
                <a:schemeClr val="lt2"/>
              </a:buClr>
              <a:buSzPts val="1080"/>
              <a:buFont typeface="Noto Sans Symbols"/>
              <a:buChar char="◆"/>
            </a:pPr>
            <a:r>
              <a:rPr lang="ru-RU" sz="2000" b="0" i="0" u="none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Так возникла  профессия - </a:t>
            </a:r>
            <a:r>
              <a:rPr lang="ru-RU" sz="2000" b="1" i="0" u="none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ea typeface="Verdana"/>
                <a:cs typeface="Times New Roman" panose="02020603050405020304" pitchFamily="18" charset="0"/>
                <a:sym typeface="Verdana"/>
              </a:rPr>
              <a:t>инспектор безопасности дорожного движения. </a:t>
            </a:r>
            <a:endParaRPr lang="ru-RU" sz="20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0066ACCB-66BA-9B86-B3D2-44EB06E4E6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1427" y="3789040"/>
            <a:ext cx="3903223" cy="25922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140832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Инспектор ГАИ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75656" y="1556792"/>
            <a:ext cx="7056784" cy="2232248"/>
          </a:xfrm>
        </p:spPr>
        <p:txBody>
          <a:bodyPr>
            <a:normAutofit/>
          </a:bodyPr>
          <a:lstStyle/>
          <a:p>
            <a:r>
              <a:rPr lang="ru-RU" sz="22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В нашей стране орган по осуществлению контроля и надзору за соблюдением правил дорожного движения (Государственная автомобильная инспекция)возник в 1936 году. В настоящее время все функции ГАИ выполняет </a:t>
            </a:r>
            <a:r>
              <a:rPr lang="ru-RU" sz="2200" b="1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Государственная инспекция безопасности дорожного движения (ГИБДД).</a:t>
            </a:r>
            <a:endParaRPr lang="ru-RU" sz="2200" dirty="0">
              <a:solidFill>
                <a:schemeClr val="accent1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28F1709-B9BF-0181-F545-2B3FDE4D09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3717032"/>
            <a:ext cx="4572000" cy="275922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605388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387;p21">
            <a:extLst>
              <a:ext uri="{FF2B5EF4-FFF2-40B4-BE49-F238E27FC236}">
                <a16:creationId xmlns:a16="http://schemas.microsoft.com/office/drawing/2014/main" id="{2E53BA01-258A-CC67-8841-C67148766F1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476375" y="260350"/>
            <a:ext cx="7127875" cy="1157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Виды</a:t>
            </a:r>
            <a:r>
              <a:rPr lang="en-US" sz="40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деятельности</a:t>
            </a:r>
            <a:r>
              <a:rPr lang="en-US" sz="40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инспектора</a:t>
            </a:r>
            <a:r>
              <a:rPr lang="en-US" sz="40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ГИБДД</a:t>
            </a:r>
            <a:endParaRPr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Google Shape;388;p21">
            <a:extLst>
              <a:ext uri="{FF2B5EF4-FFF2-40B4-BE49-F238E27FC236}">
                <a16:creationId xmlns:a16="http://schemas.microsoft.com/office/drawing/2014/main" id="{6D45FA48-BF13-88C5-DC97-BC3CE8BF6C5D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1463675" y="1628775"/>
            <a:ext cx="7200900" cy="19442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контроль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за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соблюдением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правил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дорожного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движения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водителями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автотранспорта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и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пешеходами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;</a:t>
            </a:r>
            <a:endParaRPr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регулирование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движения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транспорта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и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транспортных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потоков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на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улицах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и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дорогах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;</a:t>
            </a:r>
            <a:endParaRPr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251459" algn="l" rtl="0">
              <a:spcBef>
                <a:spcPts val="480"/>
              </a:spcBef>
              <a:spcAft>
                <a:spcPts val="0"/>
              </a:spcAft>
              <a:buSzPts val="1440"/>
              <a:buNone/>
            </a:pPr>
            <a:endParaRPr sz="24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8" name="Google Shape;396;p22">
            <a:extLst>
              <a:ext uri="{FF2B5EF4-FFF2-40B4-BE49-F238E27FC236}">
                <a16:creationId xmlns:a16="http://schemas.microsoft.com/office/drawing/2014/main" id="{09C07E3E-5364-D19D-F6EC-47081999AE0C}"/>
              </a:ext>
            </a:extLst>
          </p:cNvPr>
          <p:cNvSpPr txBox="1">
            <a:spLocks/>
          </p:cNvSpPr>
          <p:nvPr/>
        </p:nvSpPr>
        <p:spPr>
          <a:xfrm>
            <a:off x="1403648" y="2852936"/>
            <a:ext cx="6840760" cy="2184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  <a:buClr>
                <a:schemeClr val="lt2"/>
              </a:buClr>
              <a:buSzPts val="168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проведение квалифицированного технического осмотра транспортных средств путем инструментального контроля;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560"/>
              </a:spcBef>
              <a:buClr>
                <a:schemeClr val="lt2"/>
              </a:buClr>
              <a:buSzPts val="168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предупреждение возникновения аварийных ситуаций на дорогах;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36220">
              <a:spcBef>
                <a:spcPts val="560"/>
              </a:spcBef>
              <a:buSzPts val="1680"/>
              <a:buFont typeface="Arial" pitchFamily="34" charset="0"/>
              <a:buNone/>
            </a:pPr>
            <a:endParaRPr lang="ru-RU" sz="2800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9096711-F0E5-9EB3-A2EC-052B71BC7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60948" y="3929409"/>
            <a:ext cx="3726160" cy="23254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375134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05;p23">
            <a:extLst>
              <a:ext uri="{FF2B5EF4-FFF2-40B4-BE49-F238E27FC236}">
                <a16:creationId xmlns:a16="http://schemas.microsoft.com/office/drawing/2014/main" id="{33A67458-2B2B-F919-847C-C0569CD31830}"/>
              </a:ext>
            </a:extLst>
          </p:cNvPr>
          <p:cNvSpPr txBox="1">
            <a:spLocks/>
          </p:cNvSpPr>
          <p:nvPr/>
        </p:nvSpPr>
        <p:spPr>
          <a:xfrm>
            <a:off x="755576" y="1916832"/>
            <a:ext cx="8229600" cy="1549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chemeClr val="lt2"/>
              </a:buClr>
              <a:buSzPts val="168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содействие поиску транспортных средств, находящихся в розыске;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560"/>
              </a:spcBef>
              <a:buClr>
                <a:schemeClr val="lt2"/>
              </a:buClr>
              <a:buSzPts val="168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проведение осмотров перевозимых грузов;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36220">
              <a:spcBef>
                <a:spcPts val="560"/>
              </a:spcBef>
              <a:buSzPts val="1680"/>
              <a:buFont typeface="Arial" pitchFamily="34" charset="0"/>
              <a:buNone/>
            </a:pPr>
            <a:endParaRPr lang="ru-RU" sz="2800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" name="Google Shape;412;p24">
            <a:extLst>
              <a:ext uri="{FF2B5EF4-FFF2-40B4-BE49-F238E27FC236}">
                <a16:creationId xmlns:a16="http://schemas.microsoft.com/office/drawing/2014/main" id="{06B27437-707A-987B-DCBE-1896E933E697}"/>
              </a:ext>
            </a:extLst>
          </p:cNvPr>
          <p:cNvSpPr txBox="1">
            <a:spLocks/>
          </p:cNvSpPr>
          <p:nvPr/>
        </p:nvSpPr>
        <p:spPr>
          <a:xfrm>
            <a:off x="755576" y="2564905"/>
            <a:ext cx="7787208" cy="15494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  <a:buClr>
                <a:schemeClr val="lt2"/>
              </a:buClr>
              <a:buSzPts val="120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проведение осмотров и выяснение причин дорожно-транспортных происшествий (проведение контрольных замеров, опрос свидетелей дорожно-транспортного происшествия);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00"/>
              </a:spcBef>
              <a:buClr>
                <a:schemeClr val="lt2"/>
              </a:buClr>
              <a:buSzPts val="120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участие в проверке состояния водителей на наличие в организме алкогольных, токсических, наркотических веществ;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66700">
              <a:spcBef>
                <a:spcPts val="400"/>
              </a:spcBef>
              <a:buSzPts val="1200"/>
              <a:buFont typeface="Arial" pitchFamily="34" charset="0"/>
              <a:buNone/>
            </a:pPr>
            <a:endParaRPr lang="ru-RU" sz="2000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6" name="Google Shape;419;p25">
            <a:extLst>
              <a:ext uri="{FF2B5EF4-FFF2-40B4-BE49-F238E27FC236}">
                <a16:creationId xmlns:a16="http://schemas.microsoft.com/office/drawing/2014/main" id="{B344FDDF-4D40-1570-3A5A-C38269271DF2}"/>
              </a:ext>
            </a:extLst>
          </p:cNvPr>
          <p:cNvSpPr txBox="1">
            <a:spLocks/>
          </p:cNvSpPr>
          <p:nvPr/>
        </p:nvSpPr>
        <p:spPr>
          <a:xfrm>
            <a:off x="785161" y="3861048"/>
            <a:ext cx="7243223" cy="90133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0"/>
              </a:spcBef>
              <a:buClr>
                <a:schemeClr val="lt2"/>
              </a:buClr>
              <a:buSzPts val="192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контроль за профессиональной подготовкой водителей. 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spcBef>
                <a:spcPts val="640"/>
              </a:spcBef>
              <a:buClr>
                <a:schemeClr val="lt2"/>
              </a:buClr>
              <a:buSzPts val="192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учебно-просветительская деятельность;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 indent="-220980">
              <a:spcBef>
                <a:spcPts val="640"/>
              </a:spcBef>
              <a:buClr>
                <a:schemeClr val="lt2"/>
              </a:buClr>
              <a:buSzPts val="1920"/>
              <a:buFont typeface="Noto Sans Symbols"/>
              <a:buNone/>
            </a:pPr>
            <a:endParaRPr lang="ru-RU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36CB8284-5A94-0758-5F7A-393975190C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6000" r="8263"/>
          <a:stretch/>
        </p:blipFill>
        <p:spPr>
          <a:xfrm>
            <a:off x="5190487" y="4509120"/>
            <a:ext cx="3168352" cy="197140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F4EAFF0D-2C50-74DC-ACF8-463F5EA4C9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9672" y="4574587"/>
            <a:ext cx="1944216" cy="142656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26;p26">
            <a:extLst>
              <a:ext uri="{FF2B5EF4-FFF2-40B4-BE49-F238E27FC236}">
                <a16:creationId xmlns:a16="http://schemas.microsoft.com/office/drawing/2014/main" id="{F404B452-7B73-FFA4-603A-F6596D57A7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1188" y="333375"/>
            <a:ext cx="7993062" cy="10842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000"/>
              <a:buFont typeface="Arial"/>
              <a:buNone/>
            </a:pPr>
            <a:r>
              <a:rPr lang="en-US" sz="40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Области</a:t>
            </a:r>
            <a:r>
              <a:rPr lang="en-US" sz="40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применения</a:t>
            </a:r>
            <a:r>
              <a:rPr lang="en-US" sz="40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профессиональных</a:t>
            </a:r>
            <a:r>
              <a:rPr lang="en-US" sz="40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r>
              <a:rPr lang="en-US" sz="40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знаний</a:t>
            </a:r>
            <a:r>
              <a:rPr lang="en-US" sz="40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:</a:t>
            </a:r>
            <a:endParaRPr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Google Shape;427;p26">
            <a:extLst>
              <a:ext uri="{FF2B5EF4-FFF2-40B4-BE49-F238E27FC236}">
                <a16:creationId xmlns:a16="http://schemas.microsoft.com/office/drawing/2014/main" id="{3A94CE91-DA2D-67D3-3731-C6F61227B9A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683419" y="1773238"/>
            <a:ext cx="7848600" cy="4751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160"/>
              <a:buFont typeface="Noto Sans Symbols"/>
              <a:buChar char="◆"/>
            </a:pP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дорожно-патрульные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службы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;</a:t>
            </a:r>
            <a:endParaRPr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160"/>
              <a:buFont typeface="Noto Sans Symbols"/>
              <a:buChar char="◆"/>
            </a:pP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посты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инструментального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контроля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;</a:t>
            </a:r>
            <a:endParaRPr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160"/>
              <a:buFont typeface="Noto Sans Symbols"/>
              <a:buChar char="◆"/>
            </a:pP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муниципальные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,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окружные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,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областные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инспекции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;</a:t>
            </a:r>
            <a:endParaRPr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Clr>
                <a:schemeClr val="lt2"/>
              </a:buClr>
              <a:buSzPts val="2160"/>
              <a:buFont typeface="Noto Sans Symbols"/>
              <a:buChar char="◆"/>
            </a:pP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районные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экзаменационные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</a:t>
            </a:r>
            <a:r>
              <a:rPr lang="en-US" sz="1800" b="0" i="0" u="none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отделения</a:t>
            </a:r>
            <a:r>
              <a:rPr lang="en-US" sz="1800" b="0" i="0" u="none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.</a:t>
            </a:r>
            <a:endParaRPr sz="1800" dirty="0">
              <a:solidFill>
                <a:schemeClr val="accent1">
                  <a:lumMod val="75000"/>
                </a:schemeClr>
              </a:solidFill>
            </a:endParaRPr>
          </a:p>
          <a:p>
            <a:pPr marL="342900" lvl="0" indent="-205740" algn="l" rtl="0">
              <a:spcBef>
                <a:spcPts val="720"/>
              </a:spcBef>
              <a:spcAft>
                <a:spcPts val="0"/>
              </a:spcAft>
              <a:buSzPts val="2160"/>
              <a:buNone/>
            </a:pPr>
            <a:endParaRPr sz="3600" b="0" i="0" u="none" dirty="0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C76F3C3-E4E8-7C96-2C07-0F7C5BCB45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673" y="2996952"/>
            <a:ext cx="3096146" cy="19350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B53791D-2E89-0E67-084F-8977086549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7624" y="3501008"/>
            <a:ext cx="3923928" cy="23762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9601455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432;p27">
            <a:extLst>
              <a:ext uri="{FF2B5EF4-FFF2-40B4-BE49-F238E27FC236}">
                <a16:creationId xmlns:a16="http://schemas.microsoft.com/office/drawing/2014/main" id="{66A7A0B1-3667-212F-E799-E19B8DB66E7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400"/>
              <a:buFont typeface="Arial"/>
              <a:buNone/>
            </a:pPr>
            <a:r>
              <a:rPr lang="en-US" sz="36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Личностные</a:t>
            </a:r>
            <a:r>
              <a:rPr lang="en-US" sz="36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r>
              <a:rPr lang="en-US" sz="36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качества</a:t>
            </a:r>
            <a:r>
              <a:rPr lang="en-US" sz="36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, </a:t>
            </a:r>
            <a:br>
              <a:rPr lang="ru-RU" sz="36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</a:br>
            <a:r>
              <a:rPr lang="en-US" sz="36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интересы</a:t>
            </a:r>
            <a:r>
              <a:rPr lang="en-US" sz="36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и </a:t>
            </a:r>
            <a:r>
              <a:rPr lang="en-US" sz="3600" b="1" i="0" u="none" dirty="0" err="1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склонности</a:t>
            </a:r>
            <a:r>
              <a:rPr lang="en-US" sz="3600" b="1" i="0" u="none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 </a:t>
            </a:r>
            <a:endParaRPr sz="36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Google Shape;433;p27">
            <a:extLst>
              <a:ext uri="{FF2B5EF4-FFF2-40B4-BE49-F238E27FC236}">
                <a16:creationId xmlns:a16="http://schemas.microsoft.com/office/drawing/2014/main" id="{0FBDE260-019E-8767-BA32-6150C077D951}"/>
              </a:ext>
            </a:extLst>
          </p:cNvPr>
          <p:cNvSpPr txBox="1">
            <a:spLocks/>
          </p:cNvSpPr>
          <p:nvPr/>
        </p:nvSpPr>
        <p:spPr>
          <a:xfrm>
            <a:off x="649045" y="1700809"/>
            <a:ext cx="3778939" cy="295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90000"/>
              </a:lnSpc>
              <a:spcBef>
                <a:spcPts val="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честность, принципиальность;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целеустремленность;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наблюдательность;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ответственность;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дисциплинированность;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смелость, решительность;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настойчивость;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выдержанность;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ct val="90000"/>
              </a:lnSpc>
              <a:spcBef>
                <a:spcPts val="480"/>
              </a:spcBef>
              <a:buClr>
                <a:schemeClr val="lt2"/>
              </a:buClr>
              <a:buSzPts val="1440"/>
              <a:buFont typeface="Noto Sans Symbols"/>
              <a:buChar char="◆"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находчивость. </a:t>
            </a:r>
            <a:endParaRPr lang="ru-RU" sz="18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3076" name="Picture 4">
            <a:extLst>
              <a:ext uri="{FF2B5EF4-FFF2-40B4-BE49-F238E27FC236}">
                <a16:creationId xmlns:a16="http://schemas.microsoft.com/office/drawing/2014/main" id="{E97DB4AC-1B66-7410-3ACF-2DD2B1AD4C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5667" y="3132312"/>
            <a:ext cx="4570807" cy="30416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5701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47;p29">
            <a:extLst>
              <a:ext uri="{FF2B5EF4-FFF2-40B4-BE49-F238E27FC236}">
                <a16:creationId xmlns:a16="http://schemas.microsoft.com/office/drawing/2014/main" id="{D17CDDF2-2178-BF81-CF5C-EEAD00E1ED62}"/>
              </a:ext>
            </a:extLst>
          </p:cNvPr>
          <p:cNvSpPr txBox="1">
            <a:spLocks/>
          </p:cNvSpPr>
          <p:nvPr/>
        </p:nvSpPr>
        <p:spPr>
          <a:xfrm>
            <a:off x="457200" y="277812"/>
            <a:ext cx="8229600" cy="1139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>
              <a:spcBef>
                <a:spcPts val="0"/>
              </a:spcBef>
              <a:buClr>
                <a:schemeClr val="lt2"/>
              </a:buClr>
              <a:buSzPts val="4400"/>
              <a:buFont typeface="Arial"/>
              <a:buNone/>
            </a:pPr>
            <a:r>
              <a:rPr lang="ru-RU" b="1" dirty="0">
                <a:solidFill>
                  <a:schemeClr val="accent1">
                    <a:lumMod val="75000"/>
                  </a:schemeClr>
                </a:solidFill>
                <a:ea typeface="Arial"/>
                <a:sym typeface="Arial"/>
              </a:rPr>
              <a:t>Получение  профессии</a:t>
            </a:r>
            <a:endParaRPr lang="ru-RU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" name="Google Shape;448;p29">
            <a:extLst>
              <a:ext uri="{FF2B5EF4-FFF2-40B4-BE49-F238E27FC236}">
                <a16:creationId xmlns:a16="http://schemas.microsoft.com/office/drawing/2014/main" id="{424AECDD-F970-1EF2-155E-3B26F74519B1}"/>
              </a:ext>
            </a:extLst>
          </p:cNvPr>
          <p:cNvSpPr txBox="1">
            <a:spLocks/>
          </p:cNvSpPr>
          <p:nvPr/>
        </p:nvSpPr>
        <p:spPr>
          <a:xfrm>
            <a:off x="457200" y="1600201"/>
            <a:ext cx="8229600" cy="2692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Clr>
                <a:schemeClr val="lt2"/>
              </a:buClr>
              <a:buSzPts val="1920"/>
              <a:buNone/>
            </a:pP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	Для овладения профессией «Инспектор ГИБДД» необходимо пройти специальную подготовку. Профессии обучают специальные учебные центры, курсы. В ГИБДД принимают на работу мужчин, либо отслуживших в армии, либо получивших </a:t>
            </a:r>
            <a:r>
              <a:rPr lang="ru-RU" sz="2800" dirty="0" err="1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военно</a:t>
            </a:r>
            <a:r>
              <a:rPr lang="ru-RU" sz="28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 – учетную специальность. </a:t>
            </a:r>
            <a:br>
              <a:rPr lang="ru-RU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br>
              <a:rPr lang="ru-RU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</a:b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3F2851F-720E-98B9-D99D-A25FDF9913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9792" y="4293097"/>
            <a:ext cx="3401787" cy="244827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460;p31">
            <a:extLst>
              <a:ext uri="{FF2B5EF4-FFF2-40B4-BE49-F238E27FC236}">
                <a16:creationId xmlns:a16="http://schemas.microsoft.com/office/drawing/2014/main" id="{A6E551B1-B02E-8D62-6FE6-C29327D34478}"/>
              </a:ext>
            </a:extLst>
          </p:cNvPr>
          <p:cNvSpPr txBox="1">
            <a:spLocks/>
          </p:cNvSpPr>
          <p:nvPr/>
        </p:nvSpPr>
        <p:spPr>
          <a:xfrm>
            <a:off x="568325" y="116633"/>
            <a:ext cx="8007350" cy="2088232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25" tIns="45700" rIns="91425" bIns="45700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ts val="0"/>
              </a:spcBef>
              <a:buClr>
                <a:schemeClr val="lt2"/>
              </a:buClr>
              <a:buSzPts val="2160"/>
              <a:buNone/>
            </a:pPr>
            <a:r>
              <a:rPr lang="ru-RU" sz="2400" dirty="0">
                <a:solidFill>
                  <a:schemeClr val="accent1">
                    <a:lumMod val="75000"/>
                  </a:schemeClr>
                </a:solidFill>
                <a:ea typeface="Verdana"/>
                <a:sym typeface="Verdana"/>
              </a:rPr>
              <a:t>	Профессия "Инспектор ГИБДД" требует от специалиста интеллектуальных, физических, нервно–психических затрат. Профессиональная деятельность, прежде всего, подразумевает осуществление контроля, поиск ошибок, выявление и устранение их причин. 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3609C815-8145-0B9E-673C-92DCFC374C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42" y="2092895"/>
            <a:ext cx="4085435" cy="2672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BE51885-30A6-13F4-6931-315135EB0E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96219" y="3501008"/>
            <a:ext cx="3739213" cy="26722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257</TotalTime>
  <Words>415</Words>
  <Application>Microsoft Office PowerPoint</Application>
  <PresentationFormat>Экран (4:3)</PresentationFormat>
  <Paragraphs>48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Gabriola</vt:lpstr>
      <vt:lpstr>Noto Sans Symbols</vt:lpstr>
      <vt:lpstr>Times New Roman</vt:lpstr>
      <vt:lpstr>Verdana</vt:lpstr>
      <vt:lpstr>Тема Office</vt:lpstr>
      <vt:lpstr>Профессия  «Инспектор ГИБДД»</vt:lpstr>
      <vt:lpstr>История профессии.</vt:lpstr>
      <vt:lpstr>Инспектор ГАИ </vt:lpstr>
      <vt:lpstr>Виды деятельности инспектора ГИБДД</vt:lpstr>
      <vt:lpstr>Презентация PowerPoint</vt:lpstr>
      <vt:lpstr>Области применения профессиональных знаний:</vt:lpstr>
      <vt:lpstr>Личностные качества,  интересы и склонности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для создания презентации  «Правила дорожного движения»</dc:title>
  <dc:creator>Павел Погодаев</dc:creator>
  <cp:lastModifiedBy>DUC-ZAM</cp:lastModifiedBy>
  <cp:revision>30</cp:revision>
  <dcterms:created xsi:type="dcterms:W3CDTF">2017-11-06T09:36:21Z</dcterms:created>
  <dcterms:modified xsi:type="dcterms:W3CDTF">2023-04-06T10:49:31Z</dcterms:modified>
</cp:coreProperties>
</file>